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6" r:id="rId3"/>
  </p:sldIdLst>
  <p:sldSz cx="5329238" cy="7561263"/>
  <p:notesSz cx="6858000" cy="9144000"/>
  <p:defaultTextStyle>
    <a:defPPr>
      <a:defRPr lang="nl-BE"/>
    </a:defPPr>
    <a:lvl1pPr marL="0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1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7D5"/>
    <a:srgbClr val="0000FF"/>
    <a:srgbClr val="4773FF"/>
    <a:srgbClr val="3366FF"/>
    <a:srgbClr val="5B8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8" autoAdjust="0"/>
    <p:restoredTop sz="95642" autoAdjust="0"/>
  </p:normalViewPr>
  <p:slideViewPr>
    <p:cSldViewPr>
      <p:cViewPr varScale="1">
        <p:scale>
          <a:sx n="97" d="100"/>
          <a:sy n="97" d="100"/>
        </p:scale>
        <p:origin x="1624" y="76"/>
      </p:cViewPr>
      <p:guideLst>
        <p:guide orient="horz" pos="2382"/>
        <p:guide pos="16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1D1C81-D912-4AD0-9BA8-E238903933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900C4-4D0E-4C4A-A07E-77C2167B59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6EBCF-0385-41B3-8A33-93FD197EAF7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BA6F0-71BA-4933-BB49-B1C44E98F7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CBF47-D4C4-42EF-802E-FEE5820C3A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E67A8-3B93-41AE-ACD6-4217A1976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7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9F05F-8D0E-4966-8C3E-82D0E9F044A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1563" y="1143000"/>
            <a:ext cx="2174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D4E81-F812-46F6-8094-75CCA11EE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1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D4E81-F812-46F6-8094-75CCA11EEC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9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D4E81-F812-46F6-8094-75CCA11EECB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2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93" y="2348894"/>
            <a:ext cx="4529852" cy="162077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99386" y="4284716"/>
            <a:ext cx="3730467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EF1-8141-45BE-AD4B-6AA3D1C2209C}" type="datetimeFigureOut">
              <a:rPr lang="nl-BE" smtClean="0"/>
              <a:pPr/>
              <a:t>18/03/2025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05A4-0AB9-4634-A419-764C0C1C5F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EF1-8141-45BE-AD4B-6AA3D1C2209C}" type="datetimeFigureOut">
              <a:rPr lang="nl-BE" smtClean="0"/>
              <a:pPr/>
              <a:t>18/03/2025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05A4-0AB9-4634-A419-764C0C1C5F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2897773" y="404318"/>
            <a:ext cx="899309" cy="8600937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9847" y="404318"/>
            <a:ext cx="2609106" cy="86009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EF1-8141-45BE-AD4B-6AA3D1C2209C}" type="datetimeFigureOut">
              <a:rPr lang="nl-BE" smtClean="0"/>
              <a:pPr/>
              <a:t>18/03/2025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05A4-0AB9-4634-A419-764C0C1C5F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EF1-8141-45BE-AD4B-6AA3D1C2209C}" type="datetimeFigureOut">
              <a:rPr lang="nl-BE" smtClean="0"/>
              <a:pPr/>
              <a:t>18/03/2025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05A4-0AB9-4634-A419-764C0C1C5F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0973" y="4858812"/>
            <a:ext cx="4529852" cy="1501751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0973" y="3204787"/>
            <a:ext cx="4529852" cy="1654025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65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48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30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1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096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779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61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EF1-8141-45BE-AD4B-6AA3D1C2209C}" type="datetimeFigureOut">
              <a:rPr lang="nl-BE" smtClean="0"/>
              <a:pPr/>
              <a:t>18/03/2025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05A4-0AB9-4634-A419-764C0C1C5F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9847" y="2352393"/>
            <a:ext cx="1754208" cy="665286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042875" y="2352393"/>
            <a:ext cx="1754208" cy="665286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EF1-8141-45BE-AD4B-6AA3D1C2209C}" type="datetimeFigureOut">
              <a:rPr lang="nl-BE" smtClean="0"/>
              <a:pPr/>
              <a:t>18/03/2025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05A4-0AB9-4634-A419-764C0C1C5F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462" y="302801"/>
            <a:ext cx="4796314" cy="1260211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6462" y="1692533"/>
            <a:ext cx="2354672" cy="70536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66462" y="2397900"/>
            <a:ext cx="2354672" cy="435647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707179" y="1692533"/>
            <a:ext cx="2355597" cy="70536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707179" y="2397900"/>
            <a:ext cx="2355597" cy="435647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EF1-8141-45BE-AD4B-6AA3D1C2209C}" type="datetimeFigureOut">
              <a:rPr lang="nl-BE" smtClean="0"/>
              <a:pPr/>
              <a:t>18/03/2025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05A4-0AB9-4634-A419-764C0C1C5F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EF1-8141-45BE-AD4B-6AA3D1C2209C}" type="datetimeFigureOut">
              <a:rPr lang="nl-BE" smtClean="0"/>
              <a:pPr/>
              <a:t>18/03/2025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05A4-0AB9-4634-A419-764C0C1C5F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EF1-8141-45BE-AD4B-6AA3D1C2209C}" type="datetimeFigureOut">
              <a:rPr lang="nl-BE" smtClean="0"/>
              <a:pPr/>
              <a:t>18/03/2025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05A4-0AB9-4634-A419-764C0C1C5F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462" y="301051"/>
            <a:ext cx="1753283" cy="128121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83584" y="301051"/>
            <a:ext cx="2979192" cy="6453329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66462" y="1582265"/>
            <a:ext cx="1753283" cy="5172115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EF1-8141-45BE-AD4B-6AA3D1C2209C}" type="datetimeFigureOut">
              <a:rPr lang="nl-BE" smtClean="0"/>
              <a:pPr/>
              <a:t>18/03/2025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05A4-0AB9-4634-A419-764C0C1C5F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4568" y="5292885"/>
            <a:ext cx="3197543" cy="62485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44568" y="675612"/>
            <a:ext cx="3197543" cy="4536758"/>
          </a:xfrm>
        </p:spPr>
        <p:txBody>
          <a:bodyPr/>
          <a:lstStyle>
            <a:lvl1pPr marL="0" indent="0">
              <a:buNone/>
              <a:defRPr sz="2600"/>
            </a:lvl1pPr>
            <a:lvl2pPr marL="368275" indent="0">
              <a:buNone/>
              <a:defRPr sz="2300"/>
            </a:lvl2pPr>
            <a:lvl3pPr marL="736549" indent="0">
              <a:buNone/>
              <a:defRPr sz="1900"/>
            </a:lvl3pPr>
            <a:lvl4pPr marL="1104824" indent="0">
              <a:buNone/>
              <a:defRPr sz="1600"/>
            </a:lvl4pPr>
            <a:lvl5pPr marL="1473098" indent="0">
              <a:buNone/>
              <a:defRPr sz="1600"/>
            </a:lvl5pPr>
            <a:lvl6pPr marL="1841373" indent="0">
              <a:buNone/>
              <a:defRPr sz="1600"/>
            </a:lvl6pPr>
            <a:lvl7pPr marL="2209648" indent="0">
              <a:buNone/>
              <a:defRPr sz="1600"/>
            </a:lvl7pPr>
            <a:lvl8pPr marL="2577922" indent="0">
              <a:buNone/>
              <a:defRPr sz="1600"/>
            </a:lvl8pPr>
            <a:lvl9pPr marL="2946197" indent="0">
              <a:buNone/>
              <a:defRPr sz="16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44568" y="5917740"/>
            <a:ext cx="3197543" cy="887397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EF1-8141-45BE-AD4B-6AA3D1C2209C}" type="datetimeFigureOut">
              <a:rPr lang="nl-BE" smtClean="0"/>
              <a:pPr/>
              <a:t>18/03/2025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05A4-0AB9-4634-A419-764C0C1C5F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8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6462" y="302801"/>
            <a:ext cx="4796314" cy="1260211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6462" y="1764296"/>
            <a:ext cx="4796314" cy="4990084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66462" y="7008172"/>
            <a:ext cx="1243489" cy="402567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17EF1-8141-45BE-AD4B-6AA3D1C2209C}" type="datetimeFigureOut">
              <a:rPr lang="nl-BE" smtClean="0"/>
              <a:pPr/>
              <a:t>18/03/2025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20823" y="7008172"/>
            <a:ext cx="1687592" cy="402567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819287" y="7008172"/>
            <a:ext cx="1243489" cy="402567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05A4-0AB9-4634-A419-764C0C1C5F1E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6549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206" indent="-276206" algn="l" defTabSz="73654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8446" indent="-230172" algn="l" defTabSz="73654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0687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8961" indent="-184137" algn="l" defTabSz="73654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236" indent="-184137" algn="l" defTabSz="73654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tiff"/><Relationship Id="rId4" Type="http://schemas.openxmlformats.org/officeDocument/2006/relationships/image" Target="../media/image2.png"/><Relationship Id="rId9" Type="http://schemas.openxmlformats.org/officeDocument/2006/relationships/image" Target="../media/image7.tiff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png"/><Relationship Id="rId18" Type="http://schemas.openxmlformats.org/officeDocument/2006/relationships/image" Target="../media/image18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8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7.tiff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77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logo with a person in a circle&#10;&#10;AI-generated content may be incorrect.">
            <a:extLst>
              <a:ext uri="{FF2B5EF4-FFF2-40B4-BE49-F238E27FC236}">
                <a16:creationId xmlns:a16="http://schemas.microsoft.com/office/drawing/2014/main" id="{FB76F945-A8D4-562B-16A9-752B71DA0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" y="2902979"/>
            <a:ext cx="691200" cy="394972"/>
          </a:xfrm>
          <a:prstGeom prst="rect">
            <a:avLst/>
          </a:prstGeom>
        </p:spPr>
      </p:pic>
      <p:pic>
        <p:nvPicPr>
          <p:cNvPr id="41" name="Picture 40" descr="A group of men playing instruments&#10;&#10;AI-generated content may be incorrect.">
            <a:extLst>
              <a:ext uri="{FF2B5EF4-FFF2-40B4-BE49-F238E27FC236}">
                <a16:creationId xmlns:a16="http://schemas.microsoft.com/office/drawing/2014/main" id="{806C0787-92CA-F7B4-18D7-40121460E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82" y="4837073"/>
            <a:ext cx="3312000" cy="1861275"/>
          </a:xfrm>
          <a:prstGeom prst="rect">
            <a:avLst/>
          </a:prstGeom>
        </p:spPr>
      </p:pic>
      <p:pic>
        <p:nvPicPr>
          <p:cNvPr id="9" name="Picture 8" descr="A group of people with microphones and text&#10;&#10;AI-generated content may be incorrect.">
            <a:extLst>
              <a:ext uri="{FF2B5EF4-FFF2-40B4-BE49-F238E27FC236}">
                <a16:creationId xmlns:a16="http://schemas.microsoft.com/office/drawing/2014/main" id="{70086F51-F7AB-712B-4075-4A955BEF0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1" y="3016839"/>
            <a:ext cx="3312000" cy="1861275"/>
          </a:xfrm>
          <a:prstGeom prst="rect">
            <a:avLst/>
          </a:prstGeom>
        </p:spPr>
      </p:pic>
      <p:pic>
        <p:nvPicPr>
          <p:cNvPr id="4" name="Picture 3" descr="A group of people singing and singing&#10;&#10;AI-generated content may be incorrect.">
            <a:extLst>
              <a:ext uri="{FF2B5EF4-FFF2-40B4-BE49-F238E27FC236}">
                <a16:creationId xmlns:a16="http://schemas.microsoft.com/office/drawing/2014/main" id="{F29604FE-2419-6443-6504-CA88E0D3EA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6" y="1236895"/>
            <a:ext cx="3312610" cy="18616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9E45FD4-5DCC-E9DD-43C1-058DF31B970E}"/>
              </a:ext>
            </a:extLst>
          </p:cNvPr>
          <p:cNvGrpSpPr/>
          <p:nvPr/>
        </p:nvGrpSpPr>
        <p:grpSpPr>
          <a:xfrm>
            <a:off x="119889" y="4133274"/>
            <a:ext cx="694305" cy="368640"/>
            <a:chOff x="360363" y="324247"/>
            <a:chExt cx="694305" cy="36864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25B80E-201F-7ABC-5CBB-8E9EC97505D5}"/>
                </a:ext>
              </a:extLst>
            </p:cNvPr>
            <p:cNvSpPr/>
            <p:nvPr/>
          </p:nvSpPr>
          <p:spPr>
            <a:xfrm>
              <a:off x="360363" y="324247"/>
              <a:ext cx="691200" cy="36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4B9763C9-1D9B-7D65-12AB-728ECAE6E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68" y="365227"/>
              <a:ext cx="691200" cy="295658"/>
            </a:xfrm>
            <a:prstGeom prst="rect">
              <a:avLst/>
            </a:prstGeom>
          </p:spPr>
        </p:pic>
      </p:grp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BFAC67DA-4ACB-13CA-943C-3B7E193055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" y="1210582"/>
            <a:ext cx="691200" cy="691200"/>
          </a:xfrm>
          <a:prstGeom prst="rect">
            <a:avLst/>
          </a:prstGeom>
        </p:spPr>
      </p:pic>
      <p:pic>
        <p:nvPicPr>
          <p:cNvPr id="28" name="Afbeelding 27" descr="Joop.tif"/>
          <p:cNvPicPr>
            <a:picLocks noChangeAspect="1"/>
          </p:cNvPicPr>
          <p:nvPr/>
        </p:nvPicPr>
        <p:blipFill>
          <a:blip r:embed="rId9" cstate="print"/>
          <a:srcRect t="10545" r="2309" b="26188"/>
          <a:stretch>
            <a:fillRect/>
          </a:stretch>
        </p:blipFill>
        <p:spPr>
          <a:xfrm>
            <a:off x="1459914" y="324247"/>
            <a:ext cx="3869324" cy="864096"/>
          </a:xfrm>
          <a:prstGeom prst="rect">
            <a:avLst/>
          </a:prstGeom>
        </p:spPr>
      </p:pic>
      <p:pic>
        <p:nvPicPr>
          <p:cNvPr id="24" name="Picture 2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721D9D5-9940-4E7C-AD47-E5F28A128D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1" y="2131519"/>
            <a:ext cx="684000" cy="513000"/>
          </a:xfrm>
          <a:prstGeom prst="rect">
            <a:avLst/>
          </a:prstGeom>
        </p:spPr>
      </p:pic>
      <p:pic>
        <p:nvPicPr>
          <p:cNvPr id="36" name="Afbeelding 51" descr="flayerperkament10 (1).jpg">
            <a:extLst>
              <a:ext uri="{FF2B5EF4-FFF2-40B4-BE49-F238E27FC236}">
                <a16:creationId xmlns:a16="http://schemas.microsoft.com/office/drawing/2014/main" id="{C00CF6CF-9C24-4F00-9A42-3A3EE572582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 l="6751" r="5400" b="80483"/>
          <a:stretch>
            <a:fillRect/>
          </a:stretch>
        </p:blipFill>
        <p:spPr>
          <a:xfrm>
            <a:off x="125041" y="3283425"/>
            <a:ext cx="684000" cy="215592"/>
          </a:xfrm>
          <a:prstGeom prst="rect">
            <a:avLst/>
          </a:prstGeom>
        </p:spPr>
      </p:pic>
      <p:pic>
        <p:nvPicPr>
          <p:cNvPr id="32" name="Afbeelding 47" descr="Logo Kris Pyl.png">
            <a:extLst>
              <a:ext uri="{FF2B5EF4-FFF2-40B4-BE49-F238E27FC236}">
                <a16:creationId xmlns:a16="http://schemas.microsoft.com/office/drawing/2014/main" id="{51B8B970-3963-4D3F-8468-9E17C69B188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5041" y="2629993"/>
            <a:ext cx="684000" cy="287512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7BE0C87F-774E-41AD-2A14-EFC7F5429D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" y="3484491"/>
            <a:ext cx="691200" cy="278750"/>
          </a:xfrm>
          <a:prstGeom prst="rect">
            <a:avLst/>
          </a:prstGeom>
        </p:spPr>
      </p:pic>
      <p:pic>
        <p:nvPicPr>
          <p:cNvPr id="39" name="Afbeelding 42" descr="Picotoec logo.png">
            <a:extLst>
              <a:ext uri="{FF2B5EF4-FFF2-40B4-BE49-F238E27FC236}">
                <a16:creationId xmlns:a16="http://schemas.microsoft.com/office/drawing/2014/main" id="{50A05261-FD82-4E99-9192-FBFA8C9E9174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 r="44025" b="-5129"/>
          <a:stretch>
            <a:fillRect/>
          </a:stretch>
        </p:blipFill>
        <p:spPr>
          <a:xfrm>
            <a:off x="125041" y="4487388"/>
            <a:ext cx="684000" cy="204478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BF070DD6-5BC0-977C-5250-59812465691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" y="4935899"/>
            <a:ext cx="691200" cy="806401"/>
          </a:xfrm>
          <a:prstGeom prst="rect">
            <a:avLst/>
          </a:prstGeom>
        </p:spPr>
      </p:pic>
      <p:pic>
        <p:nvPicPr>
          <p:cNvPr id="12" name="ENSYS" descr="A green and yellow advertisement&#10;&#10;Description automatically generated with medium confidence">
            <a:extLst>
              <a:ext uri="{FF2B5EF4-FFF2-40B4-BE49-F238E27FC236}">
                <a16:creationId xmlns:a16="http://schemas.microsoft.com/office/drawing/2014/main" id="{C7927E8D-3AFB-AB05-EA30-67B6B1238FB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94"/>
          <a:stretch/>
        </p:blipFill>
        <p:spPr>
          <a:xfrm>
            <a:off x="121441" y="1887256"/>
            <a:ext cx="691200" cy="25878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548E08E-6693-B32D-3EFA-A770FEF5457E}"/>
              </a:ext>
            </a:extLst>
          </p:cNvPr>
          <p:cNvGrpSpPr/>
          <p:nvPr/>
        </p:nvGrpSpPr>
        <p:grpSpPr>
          <a:xfrm>
            <a:off x="121441" y="3748715"/>
            <a:ext cx="691200" cy="399085"/>
            <a:chOff x="122179" y="4104802"/>
            <a:chExt cx="691200" cy="3990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51C60E-7442-2735-7238-4B7AE0C3F866}"/>
                </a:ext>
              </a:extLst>
            </p:cNvPr>
            <p:cNvSpPr/>
            <p:nvPr/>
          </p:nvSpPr>
          <p:spPr>
            <a:xfrm>
              <a:off x="122179" y="4121356"/>
              <a:ext cx="691200" cy="3793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14" name="Picture 13" descr="A yellow lightning bolt with text&#10;&#10;Description automatically generated">
              <a:extLst>
                <a:ext uri="{FF2B5EF4-FFF2-40B4-BE49-F238E27FC236}">
                  <a16:creationId xmlns:a16="http://schemas.microsoft.com/office/drawing/2014/main" id="{85269639-55B6-8542-A66E-EC0AE6FB2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37" y="4104802"/>
              <a:ext cx="399085" cy="399085"/>
            </a:xfrm>
            <a:prstGeom prst="rect">
              <a:avLst/>
            </a:prstGeom>
          </p:spPr>
        </p:pic>
      </p:grpSp>
      <p:pic>
        <p:nvPicPr>
          <p:cNvPr id="19" name="LOCKSYS" descr="A black and white sign with orange text&#10;&#10;Description automatically generated">
            <a:extLst>
              <a:ext uri="{FF2B5EF4-FFF2-40B4-BE49-F238E27FC236}">
                <a16:creationId xmlns:a16="http://schemas.microsoft.com/office/drawing/2014/main" id="{E0BC9C1D-13A8-461A-E445-8A0C3C7FE67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" y="4677340"/>
            <a:ext cx="691200" cy="273086"/>
          </a:xfrm>
          <a:prstGeom prst="rect">
            <a:avLst/>
          </a:prstGeom>
        </p:spPr>
      </p:pic>
      <p:pic>
        <p:nvPicPr>
          <p:cNvPr id="27" name="KADER" descr="Kikh Flyer A5-1.tif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6027" y="222647"/>
            <a:ext cx="5329238" cy="7106486"/>
          </a:xfrm>
          <a:prstGeom prst="rect">
            <a:avLst/>
          </a:prstGeom>
        </p:spPr>
      </p:pic>
      <p:sp>
        <p:nvSpPr>
          <p:cNvPr id="29" name="Kikh.be"/>
          <p:cNvSpPr txBox="1"/>
          <p:nvPr/>
        </p:nvSpPr>
        <p:spPr>
          <a:xfrm>
            <a:off x="1402343" y="325988"/>
            <a:ext cx="300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chemeClr val="bg1"/>
                </a:solidFill>
                <a:latin typeface="Corbel" pitchFamily="34" charset="0"/>
              </a:rPr>
              <a:t>www.kikh.be</a:t>
            </a:r>
          </a:p>
        </p:txBody>
      </p:sp>
      <p:pic>
        <p:nvPicPr>
          <p:cNvPr id="35" name="DRUKZO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B7060EB1-3149-4E95-BFD7-FE65814ABB8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0" y="7232902"/>
            <a:ext cx="684000" cy="262640"/>
          </a:xfrm>
          <a:prstGeom prst="rect">
            <a:avLst/>
          </a:prstGeom>
        </p:spPr>
      </p:pic>
      <p:pic>
        <p:nvPicPr>
          <p:cNvPr id="40" name="QR">
            <a:extLst>
              <a:ext uri="{FF2B5EF4-FFF2-40B4-BE49-F238E27FC236}">
                <a16:creationId xmlns:a16="http://schemas.microsoft.com/office/drawing/2014/main" id="{338454F2-13BC-4A78-B63A-C06F249DBB1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76193" y="6636408"/>
            <a:ext cx="684751" cy="68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1460F5-FD7E-6BE3-3FCD-124AEDF104D2}"/>
              </a:ext>
            </a:extLst>
          </p:cNvPr>
          <p:cNvSpPr txBox="1"/>
          <p:nvPr/>
        </p:nvSpPr>
        <p:spPr>
          <a:xfrm>
            <a:off x="4141575" y="1251881"/>
            <a:ext cx="1022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Deuren</a:t>
            </a:r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19:00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E-ticket 24€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Kassa 28€</a:t>
            </a:r>
            <a:endParaRPr lang="en-BE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04A81-16AA-4037-B321-8B3134F08951}"/>
              </a:ext>
            </a:extLst>
          </p:cNvPr>
          <p:cNvSpPr txBox="1"/>
          <p:nvPr/>
        </p:nvSpPr>
        <p:spPr>
          <a:xfrm>
            <a:off x="4171503" y="3060692"/>
            <a:ext cx="1022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Deuren</a:t>
            </a:r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13:00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E-ticket 18€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Kassa 22€</a:t>
            </a:r>
            <a:endParaRPr lang="en-BE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00CCC-7320-84C1-8059-5A9B26D20D72}"/>
              </a:ext>
            </a:extLst>
          </p:cNvPr>
          <p:cNvSpPr txBox="1"/>
          <p:nvPr/>
        </p:nvSpPr>
        <p:spPr>
          <a:xfrm>
            <a:off x="4176787" y="4802077"/>
            <a:ext cx="1022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Deuren</a:t>
            </a:r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13:00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E-ticket 18€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Kassa 22€</a:t>
            </a:r>
            <a:endParaRPr lang="en-BE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6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77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TEPPA">
            <a:extLst>
              <a:ext uri="{FF2B5EF4-FFF2-40B4-BE49-F238E27FC236}">
                <a16:creationId xmlns:a16="http://schemas.microsoft.com/office/drawing/2014/main" id="{C52BAAB1-D5CA-3EB0-3121-1A0113C05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6" y="1622489"/>
            <a:ext cx="691200" cy="283729"/>
          </a:xfrm>
          <a:prstGeom prst="rect">
            <a:avLst/>
          </a:prstGeom>
        </p:spPr>
      </p:pic>
      <p:pic>
        <p:nvPicPr>
          <p:cNvPr id="46" name="VAN GANZEN" descr="Logo, company name&#10;&#10;Description automatically generated">
            <a:extLst>
              <a:ext uri="{FF2B5EF4-FFF2-40B4-BE49-F238E27FC236}">
                <a16:creationId xmlns:a16="http://schemas.microsoft.com/office/drawing/2014/main" id="{F31B40DD-B133-55C4-BEEC-2BC0333F19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6" y="1220740"/>
            <a:ext cx="691200" cy="398491"/>
          </a:xfrm>
          <a:prstGeom prst="rect">
            <a:avLst/>
          </a:prstGeom>
        </p:spPr>
      </p:pic>
      <p:pic>
        <p:nvPicPr>
          <p:cNvPr id="11" name="INFRA GROEN" descr="Infra groen.jpg">
            <a:extLst>
              <a:ext uri="{FF2B5EF4-FFF2-40B4-BE49-F238E27FC236}">
                <a16:creationId xmlns:a16="http://schemas.microsoft.com/office/drawing/2014/main" id="{5FED5633-5F6A-0517-9103-4755FD975D3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56756" t="66215" r="2708" b="4960"/>
          <a:stretch>
            <a:fillRect/>
          </a:stretch>
        </p:blipFill>
        <p:spPr>
          <a:xfrm>
            <a:off x="118206" y="2162347"/>
            <a:ext cx="691200" cy="368640"/>
          </a:xfrm>
          <a:prstGeom prst="rect">
            <a:avLst/>
          </a:prstGeom>
        </p:spPr>
      </p:pic>
      <p:pic>
        <p:nvPicPr>
          <p:cNvPr id="14" name="VERSCHEUREN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32F5496B-D1DE-4A49-9196-551EBF8F8E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6" y="1902601"/>
            <a:ext cx="691200" cy="268138"/>
          </a:xfrm>
          <a:prstGeom prst="rect">
            <a:avLst/>
          </a:prstGeom>
        </p:spPr>
      </p:pic>
      <p:pic>
        <p:nvPicPr>
          <p:cNvPr id="45" name="NICE TO FRAME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64E3FD3F-FCA8-8EE7-1C56-99360EE1B8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6" y="2846652"/>
            <a:ext cx="691200" cy="496799"/>
          </a:xfrm>
          <a:prstGeom prst="rect">
            <a:avLst/>
          </a:prstGeom>
        </p:spPr>
      </p:pic>
      <p:pic>
        <p:nvPicPr>
          <p:cNvPr id="41" name="WAVI SABI" descr="A picture containing logo&#10;&#10;Description automatically generated">
            <a:extLst>
              <a:ext uri="{FF2B5EF4-FFF2-40B4-BE49-F238E27FC236}">
                <a16:creationId xmlns:a16="http://schemas.microsoft.com/office/drawing/2014/main" id="{DC11774E-99A7-59FF-DBBD-CB626142BC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6" y="2483445"/>
            <a:ext cx="691200" cy="405669"/>
          </a:xfrm>
          <a:prstGeom prst="rect">
            <a:avLst/>
          </a:prstGeom>
        </p:spPr>
      </p:pic>
      <p:pic>
        <p:nvPicPr>
          <p:cNvPr id="28" name="Kikh.be" descr="Joop.tif"/>
          <p:cNvPicPr>
            <a:picLocks noChangeAspect="1"/>
          </p:cNvPicPr>
          <p:nvPr/>
        </p:nvPicPr>
        <p:blipFill>
          <a:blip r:embed="rId9" cstate="print"/>
          <a:srcRect t="10545" r="2309" b="26188"/>
          <a:stretch>
            <a:fillRect/>
          </a:stretch>
        </p:blipFill>
        <p:spPr>
          <a:xfrm>
            <a:off x="1459914" y="324247"/>
            <a:ext cx="3869324" cy="864096"/>
          </a:xfrm>
          <a:prstGeom prst="rect">
            <a:avLst/>
          </a:prstGeom>
        </p:spPr>
      </p:pic>
      <p:pic>
        <p:nvPicPr>
          <p:cNvPr id="50" name="De Schuer5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5414B4-9324-22A9-1D94-053778B4700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405"/>
          <a:stretch/>
        </p:blipFill>
        <p:spPr>
          <a:xfrm>
            <a:off x="118206" y="4903507"/>
            <a:ext cx="691200" cy="8272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93D735-BF79-A812-B48F-9519A204F5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6" y="4251557"/>
            <a:ext cx="691200" cy="204975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F8A6875-B2AD-3338-CEDF-83965B7F38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2" y="3319518"/>
            <a:ext cx="691200" cy="410285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F1F1A9C-0DB0-419E-96A4-90B99C5C69F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2" y="3709490"/>
            <a:ext cx="684000" cy="503156"/>
          </a:xfrm>
          <a:prstGeom prst="rect">
            <a:avLst/>
          </a:prstGeom>
        </p:spPr>
      </p:pic>
      <p:pic>
        <p:nvPicPr>
          <p:cNvPr id="15" name="Picture 1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DEB23A7-49AC-C247-3A1C-E78D7B1B7DD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6" y="4147222"/>
            <a:ext cx="691200" cy="1023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4AFA70-73C3-6032-1FD2-96E8265AB385}"/>
              </a:ext>
            </a:extLst>
          </p:cNvPr>
          <p:cNvGrpSpPr/>
          <p:nvPr/>
        </p:nvGrpSpPr>
        <p:grpSpPr>
          <a:xfrm>
            <a:off x="102271" y="4356930"/>
            <a:ext cx="714795" cy="546269"/>
            <a:chOff x="-1074512" y="2656456"/>
            <a:chExt cx="714795" cy="546269"/>
          </a:xfrm>
        </p:grpSpPr>
        <p:pic>
          <p:nvPicPr>
            <p:cNvPr id="6" name="Picture 5" descr="A mannequin with a leopard print on it&#10;&#10;Description automatically generated">
              <a:extLst>
                <a:ext uri="{FF2B5EF4-FFF2-40B4-BE49-F238E27FC236}">
                  <a16:creationId xmlns:a16="http://schemas.microsoft.com/office/drawing/2014/main" id="{91AD35BD-9EA3-3B79-BFC1-8C779693D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6" r="4868"/>
            <a:stretch/>
          </p:blipFill>
          <p:spPr>
            <a:xfrm>
              <a:off x="-1062715" y="2742811"/>
              <a:ext cx="691200" cy="459914"/>
            </a:xfrm>
            <a:prstGeom prst="rect">
              <a:avLst/>
            </a:prstGeom>
          </p:spPr>
        </p:pic>
        <p:sp>
          <p:nvSpPr>
            <p:cNvPr id="12" name="Tekstvak 33">
              <a:extLst>
                <a:ext uri="{FF2B5EF4-FFF2-40B4-BE49-F238E27FC236}">
                  <a16:creationId xmlns:a16="http://schemas.microsoft.com/office/drawing/2014/main" id="{6789888D-066D-4367-6C07-BEAA80B296E8}"/>
                </a:ext>
              </a:extLst>
            </p:cNvPr>
            <p:cNvSpPr txBox="1"/>
            <p:nvPr/>
          </p:nvSpPr>
          <p:spPr>
            <a:xfrm>
              <a:off x="-1074512" y="2656456"/>
              <a:ext cx="714795" cy="28878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normAutofit/>
            </a:bodyPr>
            <a:lstStyle/>
            <a:p>
              <a:pPr algn="ctr" defTabSz="736549">
                <a:defRPr/>
              </a:pPr>
              <a:r>
                <a:rPr lang="nl-BE" sz="650" b="1" dirty="0">
                  <a:solidFill>
                    <a:prstClr val="white"/>
                  </a:solidFill>
                  <a:effectLst>
                    <a:glow rad="190500">
                      <a:schemeClr val="accent4">
                        <a:lumMod val="75000"/>
                        <a:alpha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Paul Hofman ART</a:t>
              </a:r>
            </a:p>
          </p:txBody>
        </p:sp>
      </p:grpSp>
      <p:sp>
        <p:nvSpPr>
          <p:cNvPr id="16" name="Tekstvak 28">
            <a:extLst>
              <a:ext uri="{FF2B5EF4-FFF2-40B4-BE49-F238E27FC236}">
                <a16:creationId xmlns:a16="http://schemas.microsoft.com/office/drawing/2014/main" id="{CFCD8ABC-F587-41A2-0020-F6525D0BDB05}"/>
              </a:ext>
            </a:extLst>
          </p:cNvPr>
          <p:cNvSpPr txBox="1"/>
          <p:nvPr/>
        </p:nvSpPr>
        <p:spPr>
          <a:xfrm>
            <a:off x="1376942" y="325988"/>
            <a:ext cx="300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chemeClr val="bg1"/>
                </a:solidFill>
                <a:latin typeface="Corbel" pitchFamily="34" charset="0"/>
              </a:rPr>
              <a:t>www.kikh.be</a:t>
            </a:r>
          </a:p>
        </p:txBody>
      </p:sp>
      <p:pic>
        <p:nvPicPr>
          <p:cNvPr id="27" name="KADER" descr="Kikh Flyer A5-1.t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37" y="206123"/>
            <a:ext cx="5329238" cy="7106486"/>
          </a:xfrm>
          <a:prstGeom prst="rect">
            <a:avLst/>
          </a:prstGeom>
        </p:spPr>
      </p:pic>
      <p:pic>
        <p:nvPicPr>
          <p:cNvPr id="40" name="QR">
            <a:extLst>
              <a:ext uri="{FF2B5EF4-FFF2-40B4-BE49-F238E27FC236}">
                <a16:creationId xmlns:a16="http://schemas.microsoft.com/office/drawing/2014/main" id="{338454F2-13BC-4A78-B63A-C06F249DBB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63037" y="6626613"/>
            <a:ext cx="684751" cy="684000"/>
          </a:xfrm>
          <a:prstGeom prst="rect">
            <a:avLst/>
          </a:prstGeom>
        </p:spPr>
      </p:pic>
      <p:pic>
        <p:nvPicPr>
          <p:cNvPr id="35" name="DRUKZO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B7060EB1-3149-4E95-BFD7-FE65814ABB8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0" y="7232902"/>
            <a:ext cx="684000" cy="2626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D1F7DA3-E13B-7029-0E80-5A6CB59094FC}"/>
              </a:ext>
            </a:extLst>
          </p:cNvPr>
          <p:cNvSpPr txBox="1"/>
          <p:nvPr/>
        </p:nvSpPr>
        <p:spPr>
          <a:xfrm>
            <a:off x="917997" y="1208146"/>
            <a:ext cx="4239115" cy="185780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GB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BLUESNIGHT 11-4-2025</a:t>
            </a:r>
          </a:p>
          <a:p>
            <a:pPr algn="ctr"/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SISTERHOOD OVER THE ACTS: </a:t>
            </a:r>
          </a:p>
          <a:p>
            <a:pPr algn="ctr"/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Katrien Van Tichelen, </a:t>
            </a:r>
            <a:r>
              <a:rPr lang="nl-N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Nieke</a:t>
            </a:r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Lenaerts, </a:t>
            </a:r>
            <a:b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Janne </a:t>
            </a:r>
            <a:r>
              <a:rPr lang="nl-N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Swolfs</a:t>
            </a:r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en Deborah </a:t>
            </a:r>
            <a:r>
              <a:rPr lang="nl-N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jacobs</a:t>
            </a:r>
            <a:endParaRPr lang="nl-N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/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Déze 4 frontvrouwen vrouwen kwamen elkaar tegen in de Antwerpse </a:t>
            </a:r>
            <a:r>
              <a:rPr lang="nl-N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BluesRock</a:t>
            </a:r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-scéne. Het voelde onmiddellijk als “Sisters in Arms”. Een warm project was geboren, onder de vleugels van de KIKH-</a:t>
            </a:r>
            <a:r>
              <a:rPr lang="nl-N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Bluesnight</a:t>
            </a:r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curator: </a:t>
            </a:r>
            <a:b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JAN MEIJERS (Blue Blot).</a:t>
            </a:r>
            <a:endParaRPr lang="en-BE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F2CA51-1773-FC34-136B-3B70C4CB61D4}"/>
              </a:ext>
            </a:extLst>
          </p:cNvPr>
          <p:cNvSpPr txBox="1"/>
          <p:nvPr/>
        </p:nvSpPr>
        <p:spPr>
          <a:xfrm>
            <a:off x="936712" y="2968741"/>
            <a:ext cx="4239115" cy="191936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GB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ROOTS matinee  18-5-2025</a:t>
            </a:r>
          </a:p>
          <a:p>
            <a:pPr algn="ctr"/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Guido &amp; </a:t>
            </a:r>
            <a:r>
              <a:rPr lang="nl-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Friends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Black Label</a:t>
            </a:r>
          </a:p>
          <a:p>
            <a:pPr algn="ctr"/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CHARCOAL SESSIONS</a:t>
            </a:r>
          </a:p>
          <a:p>
            <a:pPr algn="ctr"/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Deze 3 groepen nemen je mee naar de wondere wereld van de allermooiste </a:t>
            </a:r>
            <a:r>
              <a:rPr lang="nl-N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roots</a:t>
            </a:r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americana en folkmuziek ... Een hartverwarmende ervaring voor de ware muziekliefhebber.</a:t>
            </a:r>
          </a:p>
          <a:p>
            <a:pPr algn="ctr"/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Met </a:t>
            </a:r>
            <a:r>
              <a:rPr lang="nl-N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oa</a:t>
            </a:r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nummers van of geïnspireerd door ROBERT JOHNSON, de Delta- &amp; New Orleans- Blues.</a:t>
            </a:r>
            <a:endParaRPr lang="en-BE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BAB52-C65C-8832-774E-69789352C408}"/>
              </a:ext>
            </a:extLst>
          </p:cNvPr>
          <p:cNvSpPr txBox="1"/>
          <p:nvPr/>
        </p:nvSpPr>
        <p:spPr>
          <a:xfrm>
            <a:off x="916299" y="4797399"/>
            <a:ext cx="4239115" cy="179625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GB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AENTWAARPS KONSEIR 1-6-2025</a:t>
            </a:r>
          </a:p>
          <a:p>
            <a:pPr algn="ctr"/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 </a:t>
            </a:r>
            <a:r>
              <a:rPr lang="nl-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Spethers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/>
            <a:r>
              <a:rPr lang="nl-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DeMentAliteit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 TONG</a:t>
            </a:r>
          </a:p>
          <a:p>
            <a:pPr algn="r"/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</a:t>
            </a:r>
            <a:r>
              <a:rPr lang="nl-NL" sz="1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ste</a:t>
            </a:r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zondag van Juni, de focus op ‘t “AENTWAARPS”.</a:t>
            </a:r>
            <a:b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 </a:t>
            </a:r>
            <a:r>
              <a:rPr lang="nl-N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Spethers</a:t>
            </a:r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met een luchtig en gevarieerd genre, </a:t>
            </a:r>
            <a:b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nl-N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DeMentAliteit</a:t>
            </a:r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met Django, Tango en Bohemerklanken,</a:t>
            </a:r>
            <a:b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nl-N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 TONG met pure onvervalste Antwerpse </a:t>
            </a:r>
            <a:r>
              <a:rPr lang="nl-NL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FolkRock</a:t>
            </a: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7588</TotalTime>
  <Words>204</Words>
  <Application>Microsoft Office PowerPoint</Application>
  <PresentationFormat>Custom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Corbel</vt:lpstr>
      <vt:lpstr>Office-thema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Guido</cp:lastModifiedBy>
  <cp:revision>124</cp:revision>
  <dcterms:created xsi:type="dcterms:W3CDTF">2019-04-14T19:51:24Z</dcterms:created>
  <dcterms:modified xsi:type="dcterms:W3CDTF">2025-03-18T19:08:53Z</dcterms:modified>
</cp:coreProperties>
</file>